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sldIdLst>
    <p:sldId id="319" r:id="rId2"/>
  </p:sldIdLst>
  <p:sldSz cx="6858000" cy="9906000" type="A4"/>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itte van Wagenberg" initials="BvW" lastIdx="2" clrIdx="0">
    <p:extLst>
      <p:ext uri="{19B8F6BF-5375-455C-9EA6-DF929625EA0E}">
        <p15:presenceInfo xmlns:p15="http://schemas.microsoft.com/office/powerpoint/2012/main" userId="S::brigitte.van.wagenberg@nl.adecco.net::ae26202f-a0aa-49e3-8e3e-5183c8c20e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06"/>
    <a:srgbClr val="CA660C"/>
    <a:srgbClr val="092924"/>
    <a:srgbClr val="BA975F"/>
    <a:srgbClr val="006ACA"/>
    <a:srgbClr val="003282"/>
    <a:srgbClr val="FFEFC1"/>
    <a:srgbClr val="EDEDED"/>
    <a:srgbClr val="DC1924"/>
    <a:srgbClr val="007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p:scale>
          <a:sx n="90" d="100"/>
          <a:sy n="90" d="100"/>
        </p:scale>
        <p:origin x="1819" y="-1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14BE825-5824-46C6-A1F9-1F19E519A1D6}" type="datetimeFigureOut">
              <a:rPr lang="nl-NL" smtClean="0"/>
              <a:t>31-5-2023</a:t>
            </a:fld>
            <a:endParaRPr lang="nl-NL"/>
          </a:p>
        </p:txBody>
      </p:sp>
      <p:sp>
        <p:nvSpPr>
          <p:cNvPr id="4" name="Tijdelijke aanduiding voor dia-afbeelding 3"/>
          <p:cNvSpPr>
            <a:spLocks noGrp="1" noRot="1" noChangeAspect="1"/>
          </p:cNvSpPr>
          <p:nvPr>
            <p:ph type="sldImg" idx="2"/>
          </p:nvPr>
        </p:nvSpPr>
        <p:spPr>
          <a:xfrm>
            <a:off x="2241550" y="1243013"/>
            <a:ext cx="2322513"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894B707-BFDF-4527-BC27-9397869419AF}" type="slidenum">
              <a:rPr lang="nl-NL" smtClean="0"/>
              <a:t>‹nr.›</a:t>
            </a:fld>
            <a:endParaRPr lang="nl-NL"/>
          </a:p>
        </p:txBody>
      </p:sp>
    </p:spTree>
    <p:extLst>
      <p:ext uri="{BB962C8B-B14F-4D97-AF65-F5344CB8AC3E}">
        <p14:creationId xmlns:p14="http://schemas.microsoft.com/office/powerpoint/2010/main" val="10033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l-NL"/>
              <a:t>Klik om de stijl te bewerken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8B429B5-9FF8-47F2-9562-0400BAD6302B}" type="datetime1">
              <a:rPr lang="nl-NL" smtClean="0"/>
              <a:t>31-5-2023</a:t>
            </a:fld>
            <a:endParaRPr lang="nl-NL"/>
          </a:p>
        </p:txBody>
      </p:sp>
      <p:sp>
        <p:nvSpPr>
          <p:cNvPr id="5" name="Footer Placeholder 4"/>
          <p:cNvSpPr>
            <a:spLocks noGrp="1"/>
          </p:cNvSpPr>
          <p:nvPr>
            <p:ph type="ftr" sz="quarter" idx="11"/>
          </p:nvPr>
        </p:nvSpPr>
        <p:spPr/>
        <p:txBody>
          <a:bodyPr/>
          <a:lstStyle/>
          <a:p>
            <a:r>
              <a:rPr lang="nl-NL" dirty="0"/>
              <a:t>Werkkrant UWV Noordoost-Brabant</a:t>
            </a:r>
          </a:p>
        </p:txBody>
      </p:sp>
      <p:sp>
        <p:nvSpPr>
          <p:cNvPr id="6" name="Slide Number Placeholder 5"/>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210386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9789E2B-6AFB-4AC7-8F6D-432C482CEDC4}" type="datetime1">
              <a:rPr lang="nl-NL" smtClean="0"/>
              <a:t>31-5-2023</a:t>
            </a:fld>
            <a:endParaRPr lang="nl-NL"/>
          </a:p>
        </p:txBody>
      </p:sp>
      <p:sp>
        <p:nvSpPr>
          <p:cNvPr id="5" name="Footer Placeholder 4"/>
          <p:cNvSpPr>
            <a:spLocks noGrp="1"/>
          </p:cNvSpPr>
          <p:nvPr>
            <p:ph type="ftr" sz="quarter" idx="11"/>
          </p:nvPr>
        </p:nvSpPr>
        <p:spPr/>
        <p:txBody>
          <a:bodyPr/>
          <a:lstStyle/>
          <a:p>
            <a:r>
              <a:rPr lang="nl-NL" dirty="0"/>
              <a:t>Werkkrant UWV Noordoost-Brabant</a:t>
            </a:r>
          </a:p>
        </p:txBody>
      </p:sp>
      <p:sp>
        <p:nvSpPr>
          <p:cNvPr id="6" name="Slide Number Placeholder 5"/>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381161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D8ADB4-EF33-4D06-AE93-8B7DB833FA73}" type="datetime1">
              <a:rPr lang="nl-NL" smtClean="0"/>
              <a:t>31-5-2023</a:t>
            </a:fld>
            <a:endParaRPr lang="nl-NL"/>
          </a:p>
        </p:txBody>
      </p:sp>
      <p:sp>
        <p:nvSpPr>
          <p:cNvPr id="5" name="Footer Placeholder 4"/>
          <p:cNvSpPr>
            <a:spLocks noGrp="1"/>
          </p:cNvSpPr>
          <p:nvPr>
            <p:ph type="ftr" sz="quarter" idx="11"/>
          </p:nvPr>
        </p:nvSpPr>
        <p:spPr/>
        <p:txBody>
          <a:bodyPr/>
          <a:lstStyle/>
          <a:p>
            <a:r>
              <a:rPr lang="nl-NL" dirty="0"/>
              <a:t>Werkkrant UWV Noordoost-Brabant</a:t>
            </a:r>
          </a:p>
        </p:txBody>
      </p:sp>
      <p:sp>
        <p:nvSpPr>
          <p:cNvPr id="6" name="Slide Number Placeholder 5"/>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22057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CF7345D-55F1-4EE5-96B9-A5E1E0741C8F}" type="datetime1">
              <a:rPr lang="nl-NL" smtClean="0"/>
              <a:t>31-5-2023</a:t>
            </a:fld>
            <a:endParaRPr lang="nl-NL"/>
          </a:p>
        </p:txBody>
      </p:sp>
      <p:sp>
        <p:nvSpPr>
          <p:cNvPr id="5" name="Footer Placeholder 4"/>
          <p:cNvSpPr>
            <a:spLocks noGrp="1"/>
          </p:cNvSpPr>
          <p:nvPr>
            <p:ph type="ftr" sz="quarter" idx="11"/>
          </p:nvPr>
        </p:nvSpPr>
        <p:spPr/>
        <p:txBody>
          <a:bodyPr/>
          <a:lstStyle/>
          <a:p>
            <a:r>
              <a:rPr lang="nl-NL" dirty="0"/>
              <a:t>Werkkrant UWV Noordoost-Brabant</a:t>
            </a:r>
          </a:p>
        </p:txBody>
      </p:sp>
      <p:sp>
        <p:nvSpPr>
          <p:cNvPr id="6" name="Slide Number Placeholder 5"/>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70031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l-NL"/>
              <a:t>Klik om de stijl te bewerken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34EDBE1-14DC-45CE-B93B-C8EC29A78546}" type="datetime1">
              <a:rPr lang="nl-NL" smtClean="0"/>
              <a:t>31-5-2023</a:t>
            </a:fld>
            <a:endParaRPr lang="nl-NL"/>
          </a:p>
        </p:txBody>
      </p:sp>
      <p:sp>
        <p:nvSpPr>
          <p:cNvPr id="5" name="Footer Placeholder 4"/>
          <p:cNvSpPr>
            <a:spLocks noGrp="1"/>
          </p:cNvSpPr>
          <p:nvPr>
            <p:ph type="ftr" sz="quarter" idx="11"/>
          </p:nvPr>
        </p:nvSpPr>
        <p:spPr/>
        <p:txBody>
          <a:bodyPr/>
          <a:lstStyle/>
          <a:p>
            <a:r>
              <a:rPr lang="nl-NL" dirty="0"/>
              <a:t>Werkkrant UWV Noordoost-Brabant</a:t>
            </a:r>
          </a:p>
        </p:txBody>
      </p:sp>
      <p:sp>
        <p:nvSpPr>
          <p:cNvPr id="6" name="Slide Number Placeholder 5"/>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84921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3BE0788-FB25-4E34-B8ED-E8DB24744876}" type="datetime1">
              <a:rPr lang="nl-NL" smtClean="0"/>
              <a:t>31-5-2023</a:t>
            </a:fld>
            <a:endParaRPr lang="nl-NL"/>
          </a:p>
        </p:txBody>
      </p:sp>
      <p:sp>
        <p:nvSpPr>
          <p:cNvPr id="6" name="Footer Placeholder 5"/>
          <p:cNvSpPr>
            <a:spLocks noGrp="1"/>
          </p:cNvSpPr>
          <p:nvPr>
            <p:ph type="ftr" sz="quarter" idx="11"/>
          </p:nvPr>
        </p:nvSpPr>
        <p:spPr/>
        <p:txBody>
          <a:bodyPr/>
          <a:lstStyle/>
          <a:p>
            <a:r>
              <a:rPr lang="nl-NL" dirty="0"/>
              <a:t>Werkkrant UWV Noordoost-Brabant</a:t>
            </a:r>
          </a:p>
        </p:txBody>
      </p:sp>
      <p:sp>
        <p:nvSpPr>
          <p:cNvPr id="7" name="Slide Number Placeholder 6"/>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126083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l-NL"/>
              <a:t>Klik om de stijl te bewerken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472381" y="3618442"/>
            <a:ext cx="2901255"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3471863" y="3618442"/>
            <a:ext cx="2915543" cy="532218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3384DA4-07D3-47EA-9DFD-A8D8CF2C62E0}" type="datetime1">
              <a:rPr lang="nl-NL" smtClean="0"/>
              <a:t>31-5-2023</a:t>
            </a:fld>
            <a:endParaRPr lang="nl-NL"/>
          </a:p>
        </p:txBody>
      </p:sp>
      <p:sp>
        <p:nvSpPr>
          <p:cNvPr id="8" name="Footer Placeholder 7"/>
          <p:cNvSpPr>
            <a:spLocks noGrp="1"/>
          </p:cNvSpPr>
          <p:nvPr>
            <p:ph type="ftr" sz="quarter" idx="11"/>
          </p:nvPr>
        </p:nvSpPr>
        <p:spPr/>
        <p:txBody>
          <a:bodyPr/>
          <a:lstStyle/>
          <a:p>
            <a:r>
              <a:rPr lang="nl-NL" dirty="0"/>
              <a:t>Werkkrant UWV Noordoost-Brabant</a:t>
            </a:r>
          </a:p>
        </p:txBody>
      </p:sp>
      <p:sp>
        <p:nvSpPr>
          <p:cNvPr id="9" name="Slide Number Placeholder 8"/>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135385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7A334B70-70F2-4CA9-9ED8-F36422B28BA8}" type="datetime1">
              <a:rPr lang="nl-NL" smtClean="0"/>
              <a:t>31-5-2023</a:t>
            </a:fld>
            <a:endParaRPr lang="nl-NL"/>
          </a:p>
        </p:txBody>
      </p:sp>
      <p:sp>
        <p:nvSpPr>
          <p:cNvPr id="4" name="Footer Placeholder 3"/>
          <p:cNvSpPr>
            <a:spLocks noGrp="1"/>
          </p:cNvSpPr>
          <p:nvPr>
            <p:ph type="ftr" sz="quarter" idx="11"/>
          </p:nvPr>
        </p:nvSpPr>
        <p:spPr/>
        <p:txBody>
          <a:bodyPr/>
          <a:lstStyle/>
          <a:p>
            <a:r>
              <a:rPr lang="nl-NL" dirty="0"/>
              <a:t>Werkkrant UWV Noordoost-Brabant</a:t>
            </a:r>
          </a:p>
        </p:txBody>
      </p:sp>
      <p:sp>
        <p:nvSpPr>
          <p:cNvPr id="5" name="Slide Number Placeholder 4"/>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172716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02859-2E2A-4847-B71B-74ABA095AA4A}" type="datetime1">
              <a:rPr lang="nl-NL" smtClean="0"/>
              <a:t>31-5-2023</a:t>
            </a:fld>
            <a:endParaRPr lang="nl-NL"/>
          </a:p>
        </p:txBody>
      </p:sp>
      <p:sp>
        <p:nvSpPr>
          <p:cNvPr id="3" name="Footer Placeholder 2"/>
          <p:cNvSpPr>
            <a:spLocks noGrp="1"/>
          </p:cNvSpPr>
          <p:nvPr>
            <p:ph type="ftr" sz="quarter" idx="11"/>
          </p:nvPr>
        </p:nvSpPr>
        <p:spPr/>
        <p:txBody>
          <a:bodyPr/>
          <a:lstStyle/>
          <a:p>
            <a:r>
              <a:rPr lang="nl-NL" dirty="0"/>
              <a:t>Werkkrant UWV Noordoost-Brabant</a:t>
            </a:r>
          </a:p>
        </p:txBody>
      </p:sp>
      <p:sp>
        <p:nvSpPr>
          <p:cNvPr id="4" name="Slide Number Placeholder 3"/>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311926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de stijl te bewerken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02F7D332-AFD3-466F-BE6F-805A83DAD453}" type="datetime1">
              <a:rPr lang="nl-NL" smtClean="0"/>
              <a:t>31-5-2023</a:t>
            </a:fld>
            <a:endParaRPr lang="nl-NL"/>
          </a:p>
        </p:txBody>
      </p:sp>
      <p:sp>
        <p:nvSpPr>
          <p:cNvPr id="6" name="Footer Placeholder 5"/>
          <p:cNvSpPr>
            <a:spLocks noGrp="1"/>
          </p:cNvSpPr>
          <p:nvPr>
            <p:ph type="ftr" sz="quarter" idx="11"/>
          </p:nvPr>
        </p:nvSpPr>
        <p:spPr/>
        <p:txBody>
          <a:bodyPr/>
          <a:lstStyle/>
          <a:p>
            <a:r>
              <a:rPr lang="nl-NL" dirty="0"/>
              <a:t>Werkkrant UWV Noordoost-Brabant</a:t>
            </a:r>
          </a:p>
        </p:txBody>
      </p:sp>
      <p:sp>
        <p:nvSpPr>
          <p:cNvPr id="7" name="Slide Number Placeholder 6"/>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61441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l-NL"/>
              <a:t>Klik om de stijl te bewerken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4FBE0D2F-DAF1-4654-BE25-784487D4FC63}" type="datetime1">
              <a:rPr lang="nl-NL" smtClean="0"/>
              <a:t>31-5-2023</a:t>
            </a:fld>
            <a:endParaRPr lang="nl-NL"/>
          </a:p>
        </p:txBody>
      </p:sp>
      <p:sp>
        <p:nvSpPr>
          <p:cNvPr id="6" name="Footer Placeholder 5"/>
          <p:cNvSpPr>
            <a:spLocks noGrp="1"/>
          </p:cNvSpPr>
          <p:nvPr>
            <p:ph type="ftr" sz="quarter" idx="11"/>
          </p:nvPr>
        </p:nvSpPr>
        <p:spPr/>
        <p:txBody>
          <a:bodyPr/>
          <a:lstStyle/>
          <a:p>
            <a:r>
              <a:rPr lang="nl-NL" dirty="0"/>
              <a:t>Werkkrant UWV Noordoost-Brabant</a:t>
            </a:r>
          </a:p>
        </p:txBody>
      </p:sp>
      <p:sp>
        <p:nvSpPr>
          <p:cNvPr id="7" name="Slide Number Placeholder 6"/>
          <p:cNvSpPr>
            <a:spLocks noGrp="1"/>
          </p:cNvSpPr>
          <p:nvPr>
            <p:ph type="sldNum" sz="quarter" idx="12"/>
          </p:nvPr>
        </p:nvSpPr>
        <p:spPr/>
        <p:txBody>
          <a:bodyPr/>
          <a:lstStyle/>
          <a:p>
            <a:fld id="{CD57B5A3-E598-43DB-9E4F-F00E71D9280E}" type="slidenum">
              <a:rPr lang="nl-NL" smtClean="0"/>
              <a:t>‹nr.›</a:t>
            </a:fld>
            <a:endParaRPr lang="nl-NL"/>
          </a:p>
        </p:txBody>
      </p:sp>
    </p:spTree>
    <p:extLst>
      <p:ext uri="{BB962C8B-B14F-4D97-AF65-F5344CB8AC3E}">
        <p14:creationId xmlns:p14="http://schemas.microsoft.com/office/powerpoint/2010/main" val="206820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AD58FE9-D8FA-4C18-9B9C-07C4250EDFFF}" type="datetime1">
              <a:rPr lang="nl-NL" smtClean="0"/>
              <a:t>31-5-2023</a:t>
            </a:fld>
            <a:endParaRPr lang="nl-N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NL" dirty="0"/>
              <a:t>Werkkrant UWV Noordoost-Brabant</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D57B5A3-E598-43DB-9E4F-F00E71D9280E}" type="slidenum">
              <a:rPr lang="nl-NL" smtClean="0"/>
              <a:t>‹nr.›</a:t>
            </a:fld>
            <a:endParaRPr lang="nl-NL"/>
          </a:p>
        </p:txBody>
      </p:sp>
    </p:spTree>
    <p:extLst>
      <p:ext uri="{BB962C8B-B14F-4D97-AF65-F5344CB8AC3E}">
        <p14:creationId xmlns:p14="http://schemas.microsoft.com/office/powerpoint/2010/main" val="2458061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247drive.nl/blog/18/op-de-vrachtwagen-rijden-is-alleen-voor-mannen-ladytrucker-kathleen-bewijst-het-tegendeel" TargetMode="External"/><Relationship Id="rId13"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hyperlink" Target="mailto:vacatureteam.nijmegen@uwv.nl"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www.stlwerkt.nl/"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youtu.be/aQ-6uLrktho" TargetMode="Externa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p:cNvPicPr>
            <a:picLocks noChangeAspect="1"/>
          </p:cNvPicPr>
          <p:nvPr/>
        </p:nvPicPr>
        <p:blipFill>
          <a:blip r:embed="rId2"/>
          <a:stretch>
            <a:fillRect/>
          </a:stretch>
        </p:blipFill>
        <p:spPr>
          <a:xfrm>
            <a:off x="1" y="0"/>
            <a:ext cx="6858000" cy="1909590"/>
          </a:xfrm>
          <a:prstGeom prst="rect">
            <a:avLst/>
          </a:prstGeom>
        </p:spPr>
      </p:pic>
      <p:sp>
        <p:nvSpPr>
          <p:cNvPr id="26" name="Tekstvak 8"/>
          <p:cNvSpPr txBox="1"/>
          <p:nvPr/>
        </p:nvSpPr>
        <p:spPr>
          <a:xfrm>
            <a:off x="141735" y="1400433"/>
            <a:ext cx="3230115" cy="2506558"/>
          </a:xfrm>
          <a:prstGeom prst="rect">
            <a:avLst/>
          </a:prstGeom>
          <a:solidFill>
            <a:schemeClr val="bg1"/>
          </a:solidFill>
          <a:ln w="6350">
            <a:noFill/>
          </a:ln>
          <a:effectLst>
            <a:outerShdw blurRad="50800" dist="38100" dir="2700000" algn="tl" rotWithShape="0">
              <a:schemeClr val="bg1">
                <a:lumMod val="50000"/>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1100" b="1" dirty="0">
                <a:solidFill>
                  <a:srgbClr val="EE6A06"/>
                </a:solidFill>
                <a:latin typeface="Verdana" panose="020B0604030504040204" pitchFamily="34" charset="0"/>
                <a:ea typeface="Verdana" panose="020B0604030504040204" pitchFamily="34" charset="0"/>
                <a:cs typeface="Times New Roman" panose="02020603050405020304" pitchFamily="18" charset="0"/>
              </a:rPr>
              <a:t>Dag van de vrachtwagenchauffeur (M/V) </a:t>
            </a:r>
            <a:endParaRPr lang="nl-NL" sz="1100" dirty="0">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r>
              <a:rPr lang="nl-NL" sz="700" dirty="0">
                <a:latin typeface="Verdana" panose="020B0604030504040204" pitchFamily="34" charset="0"/>
                <a:ea typeface="Verdana" panose="020B0604030504040204" pitchFamily="34" charset="0"/>
                <a:cs typeface="Times New Roman" panose="02020603050405020304" pitchFamily="18" charset="0"/>
              </a:rPr>
              <a:t>De transportbranche is op zoek naar nieuwe vrachtwagen- chauffeurs, zowel mannen als vrouwen. Omdat wij u graag </a:t>
            </a:r>
            <a:r>
              <a:rPr lang="nl-NL" sz="700" dirty="0" smtClean="0">
                <a:latin typeface="Verdana" panose="020B0604030504040204" pitchFamily="34" charset="0"/>
                <a:ea typeface="Verdana" panose="020B0604030504040204" pitchFamily="34" charset="0"/>
                <a:cs typeface="Times New Roman" panose="02020603050405020304" pitchFamily="18" charset="0"/>
              </a:rPr>
              <a:t>kennis </a:t>
            </a:r>
            <a:r>
              <a:rPr lang="nl-NL" sz="700" dirty="0">
                <a:latin typeface="Verdana" panose="020B0604030504040204" pitchFamily="34" charset="0"/>
                <a:ea typeface="Verdana" panose="020B0604030504040204" pitchFamily="34" charset="0"/>
                <a:cs typeface="Times New Roman" panose="02020603050405020304" pitchFamily="18" charset="0"/>
              </a:rPr>
              <a:t>willen laten maken met het boeiende werk van een </a:t>
            </a:r>
            <a:r>
              <a:rPr lang="nl-NL" sz="700" dirty="0" err="1">
                <a:latin typeface="Verdana" panose="020B0604030504040204" pitchFamily="34" charset="0"/>
                <a:ea typeface="Verdana" panose="020B0604030504040204" pitchFamily="34" charset="0"/>
                <a:cs typeface="Times New Roman" panose="02020603050405020304" pitchFamily="18" charset="0"/>
              </a:rPr>
              <a:t>vrachtwagen-chauffeur</a:t>
            </a:r>
            <a:r>
              <a:rPr lang="nl-NL" sz="700" dirty="0">
                <a:latin typeface="Verdana" panose="020B0604030504040204" pitchFamily="34" charset="0"/>
                <a:ea typeface="Verdana" panose="020B0604030504040204" pitchFamily="34" charset="0"/>
                <a:cs typeface="Times New Roman" panose="02020603050405020304" pitchFamily="18" charset="0"/>
              </a:rPr>
              <a:t> en de mogelijkheden voor werkzoekenden, heeft UWV samen met 24/7 drive </a:t>
            </a:r>
            <a:r>
              <a:rPr lang="nl-NL" sz="700" dirty="0">
                <a:solidFill>
                  <a:srgbClr val="EE6A06"/>
                </a:solidFill>
                <a:latin typeface="Verdana" panose="020B0604030504040204" pitchFamily="34" charset="0"/>
                <a:ea typeface="Verdana" panose="020B0604030504040204" pitchFamily="34" charset="0"/>
                <a:cs typeface="Times New Roman" panose="02020603050405020304" pitchFamily="18" charset="0"/>
              </a:rPr>
              <a:t>een informatieve en digitale kennissessie</a:t>
            </a:r>
            <a:r>
              <a:rPr lang="nl-NL" sz="700" dirty="0">
                <a:latin typeface="Verdana" panose="020B0604030504040204" pitchFamily="34" charset="0"/>
                <a:ea typeface="Verdana" panose="020B0604030504040204" pitchFamily="34" charset="0"/>
                <a:cs typeface="Times New Roman" panose="02020603050405020304" pitchFamily="18" charset="0"/>
              </a:rPr>
              <a:t> georganiseerd op maandag 19 juni. Altijd al eens gedacht aan een baan als vrachtwagenchauffeur maar is het er nog nooit van gekomen? Pak nu die kans en laat u informeren over instroom- en opleidingsmogelijkheden tot vrachtwagenchauffeur!</a:t>
            </a:r>
          </a:p>
        </p:txBody>
      </p:sp>
      <p:pic>
        <p:nvPicPr>
          <p:cNvPr id="13" name="Afbeelding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0674" y="9265283"/>
            <a:ext cx="633663" cy="633663"/>
          </a:xfrm>
          <a:prstGeom prst="rect">
            <a:avLst/>
          </a:prstGeom>
        </p:spPr>
      </p:pic>
      <p:sp>
        <p:nvSpPr>
          <p:cNvPr id="14" name="Tekstvak 13"/>
          <p:cNvSpPr txBox="1"/>
          <p:nvPr/>
        </p:nvSpPr>
        <p:spPr>
          <a:xfrm>
            <a:off x="156631" y="461083"/>
            <a:ext cx="5434043" cy="830997"/>
          </a:xfrm>
          <a:prstGeom prst="rect">
            <a:avLst/>
          </a:prstGeom>
          <a:solidFill>
            <a:srgbClr val="EE6A06"/>
          </a:solidFill>
        </p:spPr>
        <p:txBody>
          <a:bodyPr wrap="square" rtlCol="0">
            <a:spAutoFit/>
          </a:bodyPr>
          <a:lstStyle/>
          <a:p>
            <a:pPr lvl="0">
              <a:defRPr/>
            </a:pPr>
            <a:r>
              <a:rPr lang="nl-NL" sz="2400" dirty="0" smtClean="0">
                <a:solidFill>
                  <a:prstClr val="white">
                    <a:lumMod val="95000"/>
                  </a:prstClr>
                </a:solidFill>
                <a:latin typeface="Verdana" panose="020B0604030504040204" pitchFamily="34" charset="0"/>
                <a:ea typeface="Verdana" panose="020B0604030504040204" pitchFamily="34" charset="0"/>
                <a:cs typeface="Verdana" panose="020B0604030504040204" pitchFamily="34" charset="0"/>
              </a:rPr>
              <a:t>19 juni: dag </a:t>
            </a:r>
            <a:r>
              <a:rPr lang="nl-NL" sz="2400" dirty="0">
                <a:solidFill>
                  <a:prstClr val="white">
                    <a:lumMod val="95000"/>
                  </a:prstClr>
                </a:solidFill>
                <a:latin typeface="Verdana" panose="020B0604030504040204" pitchFamily="34" charset="0"/>
                <a:ea typeface="Verdana" panose="020B0604030504040204" pitchFamily="34" charset="0"/>
                <a:cs typeface="Verdana" panose="020B0604030504040204" pitchFamily="34" charset="0"/>
              </a:rPr>
              <a:t>van de vrachtwagenchauffeur</a:t>
            </a:r>
            <a:endParaRPr kumimoji="0" lang="nl-NL" sz="2400" b="0" i="0" u="none" strike="noStrike" kern="1200" cap="none" spc="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ekstvak 8"/>
          <p:cNvSpPr txBox="1"/>
          <p:nvPr/>
        </p:nvSpPr>
        <p:spPr>
          <a:xfrm>
            <a:off x="3492487" y="1403659"/>
            <a:ext cx="3215369" cy="2503332"/>
          </a:xfrm>
          <a:prstGeom prst="rect">
            <a:avLst/>
          </a:prstGeom>
          <a:solidFill>
            <a:schemeClr val="bg1"/>
          </a:solidFill>
          <a:ln w="6350">
            <a:noFill/>
          </a:ln>
          <a:effectLst>
            <a:outerShdw blurRad="50800" dist="38100" dir="2700000" algn="tl" rotWithShape="0">
              <a:schemeClr val="bg1">
                <a:lumMod val="50000"/>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1100" b="1" dirty="0">
                <a:solidFill>
                  <a:srgbClr val="EE6A06"/>
                </a:solidFill>
                <a:latin typeface="Verdana" panose="020B0604030504040204" pitchFamily="34" charset="0"/>
                <a:ea typeface="Verdana" panose="020B0604030504040204" pitchFamily="34" charset="0"/>
                <a:cs typeface="Times New Roman" panose="02020603050405020304" pitchFamily="18" charset="0"/>
              </a:rPr>
              <a:t>Waarom werken als vrachtwagenchauffeur? </a:t>
            </a:r>
          </a:p>
          <a:p>
            <a:pPr lvl="0">
              <a:lnSpc>
                <a:spcPct val="107000"/>
              </a:lnSpc>
              <a:spcAft>
                <a:spcPts val="800"/>
              </a:spcAft>
              <a:defRPr/>
            </a:pP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In deze video (kijkduur 5 minuten) maken we kennis met Diana, Dion en Ad. Alle drie zijn ze vrachtwagenchauffeur. Waarom doen ze dit werk en wat is er zo mooi aan? Is dit werk eigenlijk wel te combineren met een privéleven en hobby's? In deze </a:t>
            </a: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hlinkClick r:id="rId4"/>
              </a:rPr>
              <a:t>video</a:t>
            </a: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r>
              <a:rPr lang="nl-NL" sz="7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hoort u </a:t>
            </a: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het van de vrachtwagenchauffeurs zelf. </a:t>
            </a:r>
            <a:endParaRPr kumimoji="0" lang="nl-NL"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kstvak 8"/>
          <p:cNvSpPr txBox="1"/>
          <p:nvPr/>
        </p:nvSpPr>
        <p:spPr>
          <a:xfrm>
            <a:off x="156481" y="6665819"/>
            <a:ext cx="3215369" cy="2503332"/>
          </a:xfrm>
          <a:prstGeom prst="rect">
            <a:avLst/>
          </a:prstGeom>
          <a:solidFill>
            <a:schemeClr val="accent6">
              <a:lumMod val="50000"/>
            </a:schemeClr>
          </a:solidFill>
          <a:ln w="6350">
            <a:solidFill>
              <a:schemeClr val="bg1"/>
            </a:solidFill>
          </a:ln>
          <a:effectLst>
            <a:outerShdw blurRad="50800" dist="38100" dir="2700000" algn="tl" rotWithShape="0">
              <a:schemeClr val="bg1">
                <a:lumMod val="50000"/>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1100" b="1" dirty="0">
                <a:solidFill>
                  <a:srgbClr val="EE6A06"/>
                </a:solidFill>
                <a:latin typeface="Verdana" panose="020B0604030504040204" pitchFamily="34" charset="0"/>
                <a:ea typeface="Verdana" panose="020B0604030504040204" pitchFamily="34" charset="0"/>
                <a:cs typeface="Times New Roman" panose="02020603050405020304" pitchFamily="18" charset="0"/>
              </a:rPr>
              <a:t>Aanmelden online kennissessie vrachtwagenchauffeur </a:t>
            </a:r>
            <a:endParaRPr lang="nl-NL" sz="1100" dirty="0">
              <a:solidFill>
                <a:srgbClr val="EE6A06"/>
              </a:solidFill>
              <a:latin typeface="Verdana" panose="020B0604030504040204" pitchFamily="34" charset="0"/>
              <a:ea typeface="Verdana" panose="020B0604030504040204" pitchFamily="34" charset="0"/>
            </a:endParaRPr>
          </a:p>
          <a:p>
            <a:pPr lvl="0">
              <a:lnSpc>
                <a:spcPct val="107000"/>
              </a:lnSpc>
              <a:spcAft>
                <a:spcPts val="800"/>
              </a:spcAft>
              <a:defRPr/>
            </a:pPr>
            <a: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wanneer		: Maandag 19 juni 2023</a:t>
            </a:r>
            <a:b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br>
            <a: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tijdstip		: 9.30 uur (duur 1 uur)</a:t>
            </a:r>
            <a:b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br>
            <a: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verzorgd door	: 24/7 drive en UWV</a:t>
            </a:r>
            <a:b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br>
            <a: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waar		: </a:t>
            </a:r>
            <a:r>
              <a:rPr lang="nl-NL" sz="700" dirty="0" smtClean="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Digitale </a:t>
            </a:r>
            <a:r>
              <a:rPr lang="nl-NL" sz="700" dirty="0">
                <a:solidFill>
                  <a:schemeClr val="bg1">
                    <a:lumMod val="95000"/>
                  </a:schemeClr>
                </a:solidFill>
                <a:latin typeface="Verdana" panose="020B0604030504040204" pitchFamily="34" charset="0"/>
                <a:ea typeface="Verdana" panose="020B0604030504040204" pitchFamily="34" charset="0"/>
                <a:cs typeface="Times New Roman" panose="02020603050405020304" pitchFamily="18" charset="0"/>
              </a:rPr>
              <a:t>sessie </a:t>
            </a:r>
            <a:r>
              <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rPr>
              <a:t>(dus thuis)</a:t>
            </a:r>
            <a:br>
              <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rPr>
            </a:br>
            <a:r>
              <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rPr>
              <a:t>inhoud		: </a:t>
            </a:r>
            <a:r>
              <a:rPr lang="nl-NL" sz="700" dirty="0" smtClean="0">
                <a:solidFill>
                  <a:schemeClr val="bg1"/>
                </a:solidFill>
                <a:latin typeface="Verdana" panose="020B0604030504040204" pitchFamily="34" charset="0"/>
                <a:ea typeface="Verdana" panose="020B0604030504040204" pitchFamily="34" charset="0"/>
                <a:cs typeface="Times New Roman" panose="02020603050405020304" pitchFamily="18" charset="0"/>
              </a:rPr>
              <a:t>Interactieve </a:t>
            </a:r>
            <a:r>
              <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rPr>
              <a:t>voorlichting met mogelijkheid 		  om vragen te stellen</a:t>
            </a: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r>
              <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rPr>
              <a:t>Bent u al in het bezit van een groot rijbewijs (met of zonder code 95)? Neem dan ook contact met ons op en gaan wij samen met u op zoek naar een nieuwe werkgever bij u in de buurt. </a:t>
            </a: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a:p>
            <a:pPr lvl="0">
              <a:lnSpc>
                <a:spcPct val="107000"/>
              </a:lnSpc>
              <a:spcAft>
                <a:spcPts val="800"/>
              </a:spcAft>
              <a:defRPr/>
            </a:pPr>
            <a:endParaRPr lang="nl-NL" sz="7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5" name="Tekstvak 8"/>
          <p:cNvSpPr txBox="1"/>
          <p:nvPr/>
        </p:nvSpPr>
        <p:spPr>
          <a:xfrm>
            <a:off x="156481" y="4011069"/>
            <a:ext cx="3215369" cy="2503332"/>
          </a:xfrm>
          <a:prstGeom prst="rect">
            <a:avLst/>
          </a:prstGeom>
          <a:solidFill>
            <a:schemeClr val="bg1"/>
          </a:solidFill>
          <a:ln w="6350">
            <a:noFill/>
          </a:ln>
          <a:effectLst>
            <a:outerShdw blurRad="50800" dist="38100" dir="2700000" algn="tl" rotWithShape="0">
              <a:schemeClr val="bg1">
                <a:lumMod val="50000"/>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1100" b="1" dirty="0">
                <a:solidFill>
                  <a:srgbClr val="EE6A06"/>
                </a:solidFill>
                <a:latin typeface="Verdana" panose="020B0604030504040204" pitchFamily="34" charset="0"/>
                <a:ea typeface="Verdana" panose="020B0604030504040204" pitchFamily="34" charset="0"/>
                <a:cs typeface="Times New Roman" panose="02020603050405020304" pitchFamily="18" charset="0"/>
              </a:rPr>
              <a:t>Online kennissessie 19 juni </a:t>
            </a:r>
          </a:p>
          <a:p>
            <a:pPr lvl="0">
              <a:lnSpc>
                <a:spcPct val="107000"/>
              </a:lnSpc>
              <a:spcAft>
                <a:spcPts val="800"/>
              </a:spcAft>
              <a:defRPr/>
            </a:pP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In deze online sessie krijgt u uitleg over het werk als vrachtwagenchauffeur zodat u een goede indruk krijgt van de werkzaamheden. Vervolgens zal er een toelichting gegeven worden </a:t>
            </a:r>
            <a:r>
              <a:rPr lang="nl-NL" sz="700" dirty="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op </a:t>
            </a: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het opleidingstraject en hoe wij met u op zoek gaan naar uw toekomstige werkgever. Uiteraard krijgt u de gelegenheid om vragen te stellen indien de informatie voor u nog niet volledig is. </a:t>
            </a:r>
          </a:p>
          <a:p>
            <a:pPr lvl="0">
              <a:lnSpc>
                <a:spcPct val="107000"/>
              </a:lnSpc>
              <a:spcAft>
                <a:spcPts val="800"/>
              </a:spcAft>
              <a:defRPr/>
            </a:pP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U kunt uw rijbewijs C (theorie en examen) al binnen 4 maanden behalen via een opleidingstraject tot vrachtwagenchauffeur. </a:t>
            </a:r>
            <a:b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br>
            <a:r>
              <a:rPr lang="nl-NL" sz="700">
                <a:solidFill>
                  <a:prstClr val="black"/>
                </a:solidFill>
                <a:latin typeface="Verdana" panose="020B0604030504040204" pitchFamily="34" charset="0"/>
                <a:ea typeface="Verdana" panose="020B0604030504040204" pitchFamily="34" charset="0"/>
                <a:cs typeface="Times New Roman" panose="02020603050405020304" pitchFamily="18" charset="0"/>
              </a:rPr>
              <a:t>Met </a:t>
            </a:r>
            <a:r>
              <a:rPr lang="nl-NL" sz="700" smtClean="0">
                <a:solidFill>
                  <a:prstClr val="black"/>
                </a:solidFill>
                <a:latin typeface="Verdana" panose="020B0604030504040204" pitchFamily="34" charset="0"/>
                <a:ea typeface="Verdana" panose="020B0604030504040204" pitchFamily="34" charset="0"/>
                <a:cs typeface="Times New Roman" panose="02020603050405020304" pitchFamily="18" charset="0"/>
              </a:rPr>
              <a:t>baangarantie</a:t>
            </a:r>
            <a:r>
              <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rPr>
              <a:t>! </a:t>
            </a:r>
          </a:p>
        </p:txBody>
      </p:sp>
      <p:pic>
        <p:nvPicPr>
          <p:cNvPr id="33" name="Afbeelding 32">
            <a:hlinkClick r:id="rId5"/>
          </p:cNvPr>
          <p:cNvPicPr>
            <a:picLocks noChangeAspect="1"/>
          </p:cNvPicPr>
          <p:nvPr/>
        </p:nvPicPr>
        <p:blipFill>
          <a:blip r:embed="rId6"/>
          <a:stretch>
            <a:fillRect/>
          </a:stretch>
        </p:blipFill>
        <p:spPr>
          <a:xfrm>
            <a:off x="5526084" y="3443666"/>
            <a:ext cx="1115415" cy="307212"/>
          </a:xfrm>
          <a:prstGeom prst="rect">
            <a:avLst/>
          </a:prstGeom>
        </p:spPr>
      </p:pic>
      <p:sp>
        <p:nvSpPr>
          <p:cNvPr id="34" name="Tekstvak 33"/>
          <p:cNvSpPr txBox="1"/>
          <p:nvPr/>
        </p:nvSpPr>
        <p:spPr>
          <a:xfrm>
            <a:off x="238768" y="7972917"/>
            <a:ext cx="3036048" cy="523220"/>
          </a:xfrm>
          <a:prstGeom prst="rect">
            <a:avLst/>
          </a:prstGeom>
          <a:solidFill>
            <a:srgbClr val="CA660C"/>
          </a:solidFill>
        </p:spPr>
        <p:txBody>
          <a:bodyPr wrap="square" rtlCol="0">
            <a:spAutoFit/>
          </a:bodyPr>
          <a:lstStyle/>
          <a:p>
            <a:r>
              <a:rPr lang="nl-NL" sz="700" dirty="0">
                <a:latin typeface="Verdana" panose="020B0604030504040204" pitchFamily="34" charset="0"/>
                <a:ea typeface="Verdana" panose="020B0604030504040204" pitchFamily="34" charset="0"/>
                <a:cs typeface="Verdana" panose="020B0604030504040204" pitchFamily="34" charset="0"/>
              </a:rPr>
              <a:t>Aanmelden? Stuur </a:t>
            </a:r>
            <a:r>
              <a:rPr lang="nl-NL" sz="700" dirty="0" smtClean="0">
                <a:latin typeface="Verdana" panose="020B0604030504040204" pitchFamily="34" charset="0"/>
                <a:ea typeface="Verdana" panose="020B0604030504040204" pitchFamily="34" charset="0"/>
                <a:cs typeface="Verdana" panose="020B0604030504040204" pitchFamily="34" charset="0"/>
              </a:rPr>
              <a:t>uiterlijk vrijdag 16 juni een </a:t>
            </a:r>
            <a:r>
              <a:rPr lang="nl-NL" sz="700" dirty="0">
                <a:latin typeface="Verdana" panose="020B0604030504040204" pitchFamily="34" charset="0"/>
                <a:ea typeface="Verdana" panose="020B0604030504040204" pitchFamily="34" charset="0"/>
                <a:cs typeface="Verdana" panose="020B0604030504040204" pitchFamily="34" charset="0"/>
              </a:rPr>
              <a:t>mail </a:t>
            </a:r>
            <a:r>
              <a:rPr lang="nl-NL" sz="700" dirty="0" smtClean="0">
                <a:latin typeface="Verdana" panose="020B0604030504040204" pitchFamily="34" charset="0"/>
                <a:ea typeface="Verdana" panose="020B0604030504040204" pitchFamily="34" charset="0"/>
                <a:cs typeface="Verdana" panose="020B0604030504040204" pitchFamily="34" charset="0"/>
              </a:rPr>
              <a:t>met uw volledige naam naar </a:t>
            </a:r>
            <a:r>
              <a:rPr lang="nl-NL" sz="700" dirty="0" smtClean="0">
                <a:latin typeface="Verdana" panose="020B0604030504040204" pitchFamily="34" charset="0"/>
                <a:ea typeface="Verdana" panose="020B0604030504040204" pitchFamily="34" charset="0"/>
                <a:cs typeface="Verdana" panose="020B0604030504040204" pitchFamily="34" charset="0"/>
                <a:hlinkClick r:id="rId7"/>
              </a:rPr>
              <a:t>vacatureteam.nijmegen@uwv.nl</a:t>
            </a:r>
            <a:r>
              <a:rPr lang="nl-NL" sz="700" dirty="0" smtClean="0">
                <a:latin typeface="Verdana" panose="020B0604030504040204" pitchFamily="34" charset="0"/>
                <a:ea typeface="Verdana" panose="020B0604030504040204" pitchFamily="34" charset="0"/>
                <a:cs typeface="Verdana" panose="020B0604030504040204" pitchFamily="34" charset="0"/>
              </a:rPr>
              <a:t> s.v.p.</a:t>
            </a:r>
            <a:endParaRPr lang="nl-NL" sz="700" dirty="0">
              <a:latin typeface="Verdana" panose="020B0604030504040204" pitchFamily="34" charset="0"/>
              <a:ea typeface="Verdana" panose="020B0604030504040204" pitchFamily="34" charset="0"/>
              <a:cs typeface="Verdana" panose="020B0604030504040204" pitchFamily="34" charset="0"/>
            </a:endParaRPr>
          </a:p>
          <a:p>
            <a:r>
              <a:rPr lang="nl-NL" sz="700" dirty="0">
                <a:latin typeface="Verdana" panose="020B0604030504040204" pitchFamily="34" charset="0"/>
                <a:ea typeface="Verdana" panose="020B0604030504040204" pitchFamily="34" charset="0"/>
                <a:cs typeface="Verdana" panose="020B0604030504040204" pitchFamily="34" charset="0"/>
              </a:rPr>
              <a:t>Wij sturen u een bevestiging en een instructie hoe u digitaal kunt deelnemen aan de </a:t>
            </a:r>
            <a:r>
              <a:rPr lang="nl-NL" sz="700" dirty="0" smtClean="0">
                <a:latin typeface="Verdana" panose="020B0604030504040204" pitchFamily="34" charset="0"/>
                <a:ea typeface="Verdana" panose="020B0604030504040204" pitchFamily="34" charset="0"/>
                <a:cs typeface="Verdana" panose="020B0604030504040204" pitchFamily="34" charset="0"/>
              </a:rPr>
              <a:t>kennissessie </a:t>
            </a:r>
            <a:r>
              <a:rPr lang="nl-NL" sz="700" dirty="0">
                <a:latin typeface="Verdana" panose="020B0604030504040204" pitchFamily="34" charset="0"/>
                <a:ea typeface="Verdana" panose="020B0604030504040204" pitchFamily="34" charset="0"/>
                <a:cs typeface="Verdana" panose="020B0604030504040204" pitchFamily="34" charset="0"/>
              </a:rPr>
              <a:t>van UWV en 24/7 </a:t>
            </a:r>
            <a:r>
              <a:rPr lang="nl-NL" sz="700" dirty="0" smtClean="0">
                <a:latin typeface="Verdana" panose="020B0604030504040204" pitchFamily="34" charset="0"/>
                <a:ea typeface="Verdana" panose="020B0604030504040204" pitchFamily="34" charset="0"/>
                <a:cs typeface="Verdana" panose="020B0604030504040204" pitchFamily="34" charset="0"/>
              </a:rPr>
              <a:t>drive.</a:t>
            </a:r>
            <a:endParaRPr lang="nl-NL" sz="700" dirty="0">
              <a:latin typeface="Verdana" panose="020B0604030504040204" pitchFamily="34" charset="0"/>
              <a:ea typeface="Verdana" panose="020B0604030504040204" pitchFamily="34" charset="0"/>
              <a:cs typeface="Verdana" panose="020B0604030504040204" pitchFamily="34" charset="0"/>
            </a:endParaRPr>
          </a:p>
        </p:txBody>
      </p:sp>
      <p:sp>
        <p:nvSpPr>
          <p:cNvPr id="38" name="Tekstvak 8"/>
          <p:cNvSpPr txBox="1"/>
          <p:nvPr/>
        </p:nvSpPr>
        <p:spPr>
          <a:xfrm>
            <a:off x="3492487" y="4011069"/>
            <a:ext cx="3230115" cy="2506558"/>
          </a:xfrm>
          <a:prstGeom prst="rect">
            <a:avLst/>
          </a:prstGeom>
          <a:solidFill>
            <a:schemeClr val="bg1"/>
          </a:solidFill>
          <a:ln w="6350">
            <a:noFill/>
          </a:ln>
          <a:effectLst>
            <a:outerShdw blurRad="50800" dist="38100" dir="2700000" algn="tl" rotWithShape="0">
              <a:schemeClr val="bg1">
                <a:lumMod val="50000"/>
                <a:alpha val="40000"/>
              </a:scheme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r>
              <a:rPr lang="nl-NL" sz="1200" b="1" dirty="0">
                <a:solidFill>
                  <a:srgbClr val="EE6A06"/>
                </a:solidFill>
                <a:latin typeface="Verdana" panose="020B0604030504040204" pitchFamily="34" charset="0"/>
                <a:ea typeface="Verdana" panose="020B0604030504040204" pitchFamily="34" charset="0"/>
                <a:cs typeface="Times New Roman" panose="02020603050405020304" pitchFamily="18" charset="0"/>
              </a:rPr>
              <a:t>Op de vrachtwagen rijden is alleen voor mannen?!</a:t>
            </a:r>
          </a:p>
          <a:p>
            <a:pPr lvl="0">
              <a:lnSpc>
                <a:spcPct val="107000"/>
              </a:lnSpc>
              <a:spcAft>
                <a:spcPts val="800"/>
              </a:spcAft>
              <a:defRPr/>
            </a:pPr>
            <a:r>
              <a:rPr lang="nl-NL" sz="700" dirty="0">
                <a:latin typeface="Verdana" panose="020B0604030504040204" pitchFamily="34" charset="0"/>
                <a:ea typeface="Verdana" panose="020B0604030504040204" pitchFamily="34" charset="0"/>
                <a:cs typeface="Times New Roman" panose="02020603050405020304" pitchFamily="18" charset="0"/>
              </a:rPr>
              <a:t>Op de vrachtwagen rijden is alleen voor mannen</a:t>
            </a:r>
            <a:r>
              <a:rPr lang="nl-NL" sz="700" dirty="0" smtClean="0">
                <a:latin typeface="Verdana" panose="020B0604030504040204" pitchFamily="34" charset="0"/>
                <a:ea typeface="Verdana" panose="020B0604030504040204" pitchFamily="34" charset="0"/>
                <a:cs typeface="Times New Roman" panose="02020603050405020304" pitchFamily="18" charset="0"/>
              </a:rPr>
              <a:t>??? </a:t>
            </a:r>
            <a:r>
              <a:rPr lang="nl-NL" sz="700" dirty="0">
                <a:latin typeface="Verdana" panose="020B0604030504040204" pitchFamily="34" charset="0"/>
                <a:ea typeface="Verdana" panose="020B0604030504040204" pitchFamily="34" charset="0"/>
                <a:cs typeface="Times New Roman" panose="02020603050405020304" pitchFamily="18" charset="0"/>
              </a:rPr>
              <a:t>Ladytrucker Kathleen van 24/7 drive bewijst het tegendeel! Deze maand staat bij ons in het teken van Ladytruckers. Daarom zijn we een uurtje met collega en ladytrucker Kathleen op pad geweest en hebben we haar alles over haar werk gevraagd en hoe ze in de transportsector terecht is gekomen. Benieuwd naar haar ervaringen en antwoorden? U</a:t>
            </a:r>
            <a:r>
              <a:rPr lang="nl-NL" sz="700" dirty="0" smtClean="0">
                <a:latin typeface="Verdana" panose="020B0604030504040204" pitchFamily="34" charset="0"/>
                <a:ea typeface="Verdana" panose="020B0604030504040204" pitchFamily="34" charset="0"/>
                <a:cs typeface="Times New Roman" panose="02020603050405020304" pitchFamily="18" charset="0"/>
              </a:rPr>
              <a:t> </a:t>
            </a:r>
            <a:r>
              <a:rPr lang="nl-NL" sz="700" dirty="0">
                <a:latin typeface="Verdana" panose="020B0604030504040204" pitchFamily="34" charset="0"/>
                <a:ea typeface="Verdana" panose="020B0604030504040204" pitchFamily="34" charset="0"/>
                <a:cs typeface="Times New Roman" panose="02020603050405020304" pitchFamily="18" charset="0"/>
              </a:rPr>
              <a:t>leest ze</a:t>
            </a:r>
            <a:r>
              <a:rPr lang="nl-NL" sz="700" dirty="0">
                <a:latin typeface="Verdana" panose="020B0604030504040204" pitchFamily="34" charset="0"/>
                <a:ea typeface="Verdana" panose="020B0604030504040204" pitchFamily="34" charset="0"/>
                <a:cs typeface="Times New Roman" panose="02020603050405020304" pitchFamily="18" charset="0"/>
                <a:hlinkClick r:id="rId8"/>
              </a:rPr>
              <a:t> </a:t>
            </a:r>
            <a:r>
              <a:rPr lang="nl-NL" sz="700" dirty="0" smtClean="0">
                <a:latin typeface="Verdana" panose="020B0604030504040204" pitchFamily="34" charset="0"/>
                <a:ea typeface="Verdana" panose="020B0604030504040204" pitchFamily="34" charset="0"/>
                <a:cs typeface="Times New Roman" panose="02020603050405020304" pitchFamily="18" charset="0"/>
                <a:hlinkClick r:id="rId8"/>
              </a:rPr>
              <a:t>hier</a:t>
            </a:r>
            <a:r>
              <a:rPr lang="nl-NL" sz="700" dirty="0" smtClean="0">
                <a:latin typeface="Verdana" panose="020B0604030504040204" pitchFamily="34" charset="0"/>
                <a:ea typeface="Verdana" panose="020B0604030504040204" pitchFamily="34" charset="0"/>
                <a:cs typeface="Times New Roman" panose="02020603050405020304" pitchFamily="18" charset="0"/>
              </a:rPr>
              <a:t>.</a:t>
            </a:r>
            <a:endParaRPr lang="nl-NL" sz="7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11" name="Afbeelding 10"/>
          <p:cNvPicPr preferRelativeResize="0">
            <a:picLocks/>
          </p:cNvPicPr>
          <p:nvPr/>
        </p:nvPicPr>
        <p:blipFill rotWithShape="1">
          <a:blip r:embed="rId9"/>
          <a:srcRect t="12781" b="5079"/>
          <a:stretch/>
        </p:blipFill>
        <p:spPr>
          <a:xfrm>
            <a:off x="277602" y="5510084"/>
            <a:ext cx="1620000" cy="900000"/>
          </a:xfrm>
          <a:prstGeom prst="rect">
            <a:avLst/>
          </a:prstGeom>
        </p:spPr>
      </p:pic>
      <p:pic>
        <p:nvPicPr>
          <p:cNvPr id="17" name="Afbeelding 16">
            <a:hlinkClick r:id="rId8"/>
          </p:cNvPr>
          <p:cNvPicPr preferRelativeResize="0">
            <a:picLocks/>
          </p:cNvPicPr>
          <p:nvPr/>
        </p:nvPicPr>
        <p:blipFill>
          <a:blip r:embed="rId10"/>
          <a:stretch>
            <a:fillRect/>
          </a:stretch>
        </p:blipFill>
        <p:spPr>
          <a:xfrm>
            <a:off x="3589059" y="5520059"/>
            <a:ext cx="1620000" cy="900000"/>
          </a:xfrm>
          <a:prstGeom prst="rect">
            <a:avLst/>
          </a:prstGeom>
        </p:spPr>
      </p:pic>
      <p:pic>
        <p:nvPicPr>
          <p:cNvPr id="18" name="Afbeelding 17">
            <a:hlinkClick r:id="rId4"/>
          </p:cNvPr>
          <p:cNvPicPr preferRelativeResize="0">
            <a:picLocks/>
          </p:cNvPicPr>
          <p:nvPr/>
        </p:nvPicPr>
        <p:blipFill>
          <a:blip r:embed="rId11"/>
          <a:stretch>
            <a:fillRect/>
          </a:stretch>
        </p:blipFill>
        <p:spPr>
          <a:xfrm>
            <a:off x="3589059" y="2874009"/>
            <a:ext cx="1620000" cy="900000"/>
          </a:xfrm>
          <a:prstGeom prst="rect">
            <a:avLst/>
          </a:prstGeom>
        </p:spPr>
      </p:pic>
      <p:pic>
        <p:nvPicPr>
          <p:cNvPr id="1032" name="Picture 8" descr="YouTube Logo PNG, Transparent YouTube Logo Icon Free DOWNLOAD">
            <a:hlinkClick r:id="rId4"/>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24324" y="3136066"/>
            <a:ext cx="949471" cy="712103"/>
          </a:xfrm>
          <a:prstGeom prst="rect">
            <a:avLst/>
          </a:prstGeom>
          <a:noFill/>
          <a:extLst>
            <a:ext uri="{909E8E84-426E-40DD-AFC4-6F175D3DCCD1}">
              <a14:hiddenFill xmlns:a14="http://schemas.microsoft.com/office/drawing/2010/main">
                <a:solidFill>
                  <a:srgbClr val="FFFFFF"/>
                </a:solidFill>
              </a14:hiddenFill>
            </a:ext>
          </a:extLst>
        </p:spPr>
      </p:pic>
      <p:sp>
        <p:nvSpPr>
          <p:cNvPr id="41" name="Tekstvak 8"/>
          <p:cNvSpPr txBox="1"/>
          <p:nvPr/>
        </p:nvSpPr>
        <p:spPr>
          <a:xfrm>
            <a:off x="3492487" y="6665819"/>
            <a:ext cx="3215369" cy="2503332"/>
          </a:xfrm>
          <a:prstGeom prst="rect">
            <a:avLst/>
          </a:prstGeom>
          <a:solidFill>
            <a:schemeClr val="bg1"/>
          </a:solidFill>
          <a:ln w="6350">
            <a:no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a:lnSpc>
                <a:spcPct val="107000"/>
              </a:lnSpc>
              <a:spcAft>
                <a:spcPts val="800"/>
              </a:spcAft>
              <a:defRPr/>
            </a:pPr>
            <a:endParaRPr lang="nl-NL" sz="700" dirty="0">
              <a:solidFill>
                <a:prstClr val="black"/>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9" name="Afbeelding 28"/>
          <p:cNvPicPr>
            <a:picLocks noChangeAspect="1"/>
          </p:cNvPicPr>
          <p:nvPr/>
        </p:nvPicPr>
        <p:blipFill rotWithShape="1">
          <a:blip r:embed="rId13"/>
          <a:srcRect l="4251" r="8470"/>
          <a:stretch/>
        </p:blipFill>
        <p:spPr>
          <a:xfrm>
            <a:off x="3497835" y="6673765"/>
            <a:ext cx="3210021" cy="2495386"/>
          </a:xfrm>
          <a:prstGeom prst="rect">
            <a:avLst/>
          </a:prstGeom>
          <a:ln w="3175">
            <a:solidFill>
              <a:schemeClr val="bg1"/>
            </a:solidFill>
          </a:ln>
        </p:spPr>
      </p:pic>
      <p:pic>
        <p:nvPicPr>
          <p:cNvPr id="2" name="Afbeelding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29696" y="5972116"/>
            <a:ext cx="1246390" cy="272081"/>
          </a:xfrm>
          <a:prstGeom prst="rect">
            <a:avLst/>
          </a:prstGeom>
        </p:spPr>
      </p:pic>
      <p:pic>
        <p:nvPicPr>
          <p:cNvPr id="4" name="Afbeelding 3" descr="Afbeelding met schermopname, meubels, ontwerp&#10;&#10;Automatisch gegenereerde beschrijving">
            <a:extLst>
              <a:ext uri="{FF2B5EF4-FFF2-40B4-BE49-F238E27FC236}">
                <a16:creationId xmlns:a16="http://schemas.microsoft.com/office/drawing/2014/main" id="{31CAA106-584E-4E7A-6AEC-46DA3C3EF03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5707" y="3240181"/>
            <a:ext cx="3230115" cy="513352"/>
          </a:xfrm>
          <a:prstGeom prst="rect">
            <a:avLst/>
          </a:prstGeom>
        </p:spPr>
      </p:pic>
    </p:spTree>
    <p:extLst>
      <p:ext uri="{BB962C8B-B14F-4D97-AF65-F5344CB8AC3E}">
        <p14:creationId xmlns:p14="http://schemas.microsoft.com/office/powerpoint/2010/main" val="256288756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482</Words>
  <Application>Microsoft Office PowerPoint</Application>
  <PresentationFormat>A4 (210 x 297 mm)</PresentationFormat>
  <Paragraphs>19</Paragraphs>
  <Slides>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vt:i4>
      </vt:variant>
    </vt:vector>
  </HeadingPairs>
  <TitlesOfParts>
    <vt:vector size="7" baseType="lpstr">
      <vt:lpstr>Arial</vt:lpstr>
      <vt:lpstr>Calibri</vt:lpstr>
      <vt:lpstr>Calibri Light</vt:lpstr>
      <vt:lpstr>Times New Roman</vt:lpstr>
      <vt:lpstr>Verdana</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Harst, Jeroen van der (J.)</dc:creator>
  <cp:lastModifiedBy>Wit, Mariska de (M.M.)</cp:lastModifiedBy>
  <cp:revision>650</cp:revision>
  <cp:lastPrinted>2023-05-26T08:04:03Z</cp:lastPrinted>
  <dcterms:created xsi:type="dcterms:W3CDTF">2020-05-07T08:36:42Z</dcterms:created>
  <dcterms:modified xsi:type="dcterms:W3CDTF">2023-05-31T12:39:16Z</dcterms:modified>
</cp:coreProperties>
</file>